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3" r:id="rId3"/>
    <p:sldId id="261" r:id="rId4"/>
    <p:sldId id="265" r:id="rId5"/>
    <p:sldId id="266" r:id="rId6"/>
    <p:sldId id="267" r:id="rId7"/>
    <p:sldId id="268" r:id="rId8"/>
    <p:sldId id="269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71A1"/>
    <a:srgbClr val="226043"/>
    <a:srgbClr val="154C2D"/>
    <a:srgbClr val="FAF18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-33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F54298-05AA-FD4F-BDF0-0BA1F2C59B5A}" type="datetimeFigureOut">
              <a:rPr lang="en-US" smtClean="0"/>
              <a:pPr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5034" y="274638"/>
            <a:ext cx="738176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5034" y="1600200"/>
            <a:ext cx="738176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8037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60F86-3354-7644-B5E5-263ECCC3F53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57188" y="274638"/>
            <a:ext cx="664146" cy="79474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rgbClr val="226043"/>
          </a:solidFill>
          <a:latin typeface="+mj-lt"/>
          <a:ea typeface="+mj-ea"/>
          <a:cs typeface="Arial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57" y="2002221"/>
            <a:ext cx="8558695" cy="1883979"/>
          </a:xfrm>
        </p:spPr>
        <p:txBody>
          <a:bodyPr>
            <a:normAutofit/>
          </a:bodyPr>
          <a:lstStyle/>
          <a:p>
            <a:r>
              <a:rPr lang="cs-CZ" sz="3600" dirty="0" smtClean="0"/>
              <a:t>Inovace, inovační </a:t>
            </a:r>
            <a:r>
              <a:rPr lang="cs-CZ" sz="3600" dirty="0" smtClean="0"/>
              <a:t>projekty a </a:t>
            </a:r>
            <a:r>
              <a:rPr lang="cs-CZ" sz="3600" dirty="0" smtClean="0"/>
              <a:t>úloha </a:t>
            </a:r>
            <a:r>
              <a:rPr lang="cs-CZ" sz="3600" dirty="0" smtClean="0"/>
              <a:t>klastrů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3100" dirty="0" smtClean="0"/>
              <a:t>(obecný náhled)</a:t>
            </a: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Ivo Vondrák</a:t>
            </a:r>
          </a:p>
          <a:p>
            <a:r>
              <a:rPr lang="cs-CZ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VŠB - Technická univerzita Ostrava</a:t>
            </a:r>
          </a:p>
          <a:p>
            <a:r>
              <a:rPr lang="cs-CZ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ivo.vondrak</a:t>
            </a:r>
            <a:r>
              <a:rPr lang="cs-CZ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@</a:t>
            </a:r>
            <a:r>
              <a:rPr lang="cs-CZ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vsb.cz</a:t>
            </a:r>
            <a:endParaRPr lang="cs-CZ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cs-CZ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http://vondrak.cs.vsb.cz</a:t>
            </a: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Trocha geometrie úvodem</a:t>
            </a:r>
            <a:endParaRPr lang="cs-CZ" dirty="0"/>
          </a:p>
        </p:txBody>
      </p:sp>
      <p:sp>
        <p:nvSpPr>
          <p:cNvPr id="3" name="Rovnoramenný trojúhelník 2"/>
          <p:cNvSpPr/>
          <p:nvPr/>
        </p:nvSpPr>
        <p:spPr>
          <a:xfrm>
            <a:off x="2520730" y="1907630"/>
            <a:ext cx="4607036" cy="3436883"/>
          </a:xfrm>
          <a:prstGeom prst="triangl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2700000" scaled="1"/>
            <a:tileRect/>
          </a:gradFill>
          <a:ln w="38100" cmpd="sng">
            <a:solidFill>
              <a:schemeClr val="accent3">
                <a:lumMod val="50000"/>
              </a:schemeClr>
            </a:solidFill>
          </a:ln>
          <a:effectLst>
            <a:outerShdw blurRad="393700" dist="762000" dir="2700000" algn="tl" rotWithShape="0">
              <a:prstClr val="black">
                <a:alpha val="40000"/>
              </a:prstClr>
            </a:outerShdw>
          </a:effectLst>
          <a:scene3d>
            <a:camera prst="isometricOffAxis2Top">
              <a:rot lat="18683006" lon="1431836" rev="18688525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 smtClean="0">
                <a:solidFill>
                  <a:srgbClr val="226043"/>
                </a:solidFill>
              </a:rPr>
              <a:t>Znalostní </a:t>
            </a:r>
          </a:p>
          <a:p>
            <a:pPr algn="ctr"/>
            <a:r>
              <a:rPr lang="cs-CZ" sz="3600" b="1" dirty="0" smtClean="0">
                <a:solidFill>
                  <a:srgbClr val="226043"/>
                </a:solidFill>
              </a:rPr>
              <a:t>trojúhelník</a:t>
            </a:r>
            <a:endParaRPr lang="cs-CZ" sz="3600" b="1" dirty="0">
              <a:solidFill>
                <a:srgbClr val="226043"/>
              </a:solidFill>
            </a:endParaRPr>
          </a:p>
        </p:txBody>
      </p:sp>
      <p:cxnSp>
        <p:nvCxnSpPr>
          <p:cNvPr id="5" name="Přímá spojovací šipka 4"/>
          <p:cNvCxnSpPr/>
          <p:nvPr/>
        </p:nvCxnSpPr>
        <p:spPr>
          <a:xfrm rot="5400000" flipH="1" flipV="1">
            <a:off x="4382185" y="1859702"/>
            <a:ext cx="2066541" cy="1182414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 rot="5400000">
            <a:off x="4075387" y="3665485"/>
            <a:ext cx="930165" cy="567558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 rot="5400000">
            <a:off x="3507827" y="4595652"/>
            <a:ext cx="930165" cy="567558"/>
          </a:xfrm>
          <a:prstGeom prst="line">
            <a:avLst/>
          </a:prstGeom>
          <a:ln w="38100"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Skupina 19"/>
          <p:cNvGrpSpPr/>
          <p:nvPr/>
        </p:nvGrpSpPr>
        <p:grpSpPr>
          <a:xfrm>
            <a:off x="4398579" y="3239816"/>
            <a:ext cx="851338" cy="488730"/>
            <a:chOff x="4398579" y="3239816"/>
            <a:chExt cx="851338" cy="488730"/>
          </a:xfrm>
        </p:grpSpPr>
        <p:cxnSp>
          <p:nvCxnSpPr>
            <p:cNvPr id="12" name="Přímá spojovací čára 11"/>
            <p:cNvCxnSpPr/>
            <p:nvPr/>
          </p:nvCxnSpPr>
          <p:spPr>
            <a:xfrm>
              <a:off x="4398579" y="3239816"/>
              <a:ext cx="851338" cy="488730"/>
            </a:xfrm>
            <a:prstGeom prst="line">
              <a:avLst/>
            </a:prstGeom>
            <a:ln w="127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blouk 12"/>
            <p:cNvSpPr/>
            <p:nvPr/>
          </p:nvSpPr>
          <p:spPr>
            <a:xfrm>
              <a:off x="4824249" y="3239816"/>
              <a:ext cx="425668" cy="488730"/>
            </a:xfrm>
            <a:prstGeom prst="arc">
              <a:avLst>
                <a:gd name="adj1" fmla="val 16200000"/>
                <a:gd name="adj2" fmla="val 2700000"/>
              </a:avLst>
            </a:prstGeom>
            <a:ln w="127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Vývojový diagram: spojka 14"/>
            <p:cNvSpPr/>
            <p:nvPr/>
          </p:nvSpPr>
          <p:spPr>
            <a:xfrm>
              <a:off x="5011387" y="3412180"/>
              <a:ext cx="72000" cy="72000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6" name="TextovéPole 15"/>
          <p:cNvSpPr txBox="1"/>
          <p:nvPr/>
        </p:nvSpPr>
        <p:spPr>
          <a:xfrm>
            <a:off x="903812" y="2655041"/>
            <a:ext cx="16169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>
                <a:solidFill>
                  <a:srgbClr val="2271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Vzdělání</a:t>
            </a:r>
            <a:endParaRPr lang="cs-CZ" sz="3200" b="1" dirty="0">
              <a:solidFill>
                <a:srgbClr val="2271A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5838079" y="2807441"/>
            <a:ext cx="1521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>
                <a:solidFill>
                  <a:srgbClr val="2271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Výzkum</a:t>
            </a:r>
            <a:endParaRPr lang="cs-CZ" sz="3200" b="1" dirty="0">
              <a:solidFill>
                <a:srgbClr val="2271A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274928" y="5529422"/>
            <a:ext cx="1501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>
                <a:solidFill>
                  <a:srgbClr val="2271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Inovace</a:t>
            </a:r>
            <a:endParaRPr lang="cs-CZ" sz="3200" b="1" dirty="0">
              <a:solidFill>
                <a:srgbClr val="2271A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6006663" y="1322855"/>
            <a:ext cx="1301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>
                <a:solidFill>
                  <a:srgbClr val="2271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Rozvoj</a:t>
            </a:r>
            <a:endParaRPr lang="cs-CZ" sz="3200" b="1" dirty="0">
              <a:solidFill>
                <a:srgbClr val="2271A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Vzdělání: současnost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00" y="1440000"/>
            <a:ext cx="7381766" cy="2490732"/>
          </a:xfrm>
          <a:solidFill>
            <a:schemeClr val="bg1"/>
          </a:solidFill>
          <a:effectLst>
            <a:outerShdw blurRad="254000" dist="3302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Kvantitativní náhled - </a:t>
            </a:r>
            <a:r>
              <a:rPr lang="cs-CZ" b="1" dirty="0" smtClean="0"/>
              <a:t>jsme třetí největší univerzita v ČR </a:t>
            </a:r>
            <a:r>
              <a:rPr lang="cs-CZ" dirty="0" smtClean="0"/>
              <a:t>s více než 24 tis. studenty.</a:t>
            </a:r>
          </a:p>
          <a:p>
            <a:r>
              <a:rPr lang="cs-CZ" dirty="0" smtClean="0"/>
              <a:t>Kvalitativní pohled - i přes ekonomickou a finanční krizi stále</a:t>
            </a:r>
            <a:r>
              <a:rPr lang="cs-CZ" b="1" dirty="0" smtClean="0"/>
              <a:t> klesá počet neuplatněných absolventů.</a:t>
            </a:r>
          </a:p>
          <a:p>
            <a:r>
              <a:rPr lang="cs-CZ" b="1" dirty="0" smtClean="0"/>
              <a:t>Infrastruktura </a:t>
            </a:r>
            <a:r>
              <a:rPr lang="cs-CZ" b="1" dirty="0" smtClean="0"/>
              <a:t>pro </a:t>
            </a:r>
            <a:r>
              <a:rPr lang="cs-CZ" b="1" dirty="0" smtClean="0"/>
              <a:t>výuku </a:t>
            </a:r>
            <a:r>
              <a:rPr lang="cs-CZ" dirty="0" smtClean="0"/>
              <a:t>je na vysoké úrovni.</a:t>
            </a:r>
            <a:endParaRPr lang="cs-CZ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704896" y="4225159"/>
            <a:ext cx="4981903" cy="195492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Propojení studia s tvůrčí činností </a:t>
            </a: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zapojení studentů do řešení projektů!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Praxe jako součást výuky </a:t>
            </a: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(zavedení co-</a:t>
            </a:r>
            <a:r>
              <a:rPr kumimoji="0" lang="cs-CZ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operative</a:t>
            </a: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education</a:t>
            </a: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Studenti připravení pro praxi = </a:t>
            </a: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efektivní transfer znalostí </a:t>
            </a: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 univerzity do podnikatelské reality.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Zaoblený obdélníkový popisek 6"/>
          <p:cNvSpPr/>
          <p:nvPr/>
        </p:nvSpPr>
        <p:spPr>
          <a:xfrm>
            <a:off x="236483" y="4430110"/>
            <a:ext cx="3121572" cy="851338"/>
          </a:xfrm>
          <a:prstGeom prst="wedgeRoundRectCallout">
            <a:avLst>
              <a:gd name="adj1" fmla="val 45851"/>
              <a:gd name="adj2" fmla="val -86174"/>
              <a:gd name="adj3" fmla="val 16667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b="1" dirty="0" smtClean="0"/>
              <a:t>Co máme a umíme …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Vzdělání: budoucnost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999" y="1440000"/>
            <a:ext cx="5897298" cy="2328178"/>
          </a:xfrm>
        </p:spPr>
        <p:txBody>
          <a:bodyPr>
            <a:normAutofit fontScale="70000" lnSpcReduction="20000"/>
          </a:bodyPr>
          <a:lstStyle/>
          <a:p>
            <a:r>
              <a:rPr lang="cs-CZ" dirty="0" smtClean="0"/>
              <a:t>Kvantitativní náhled - </a:t>
            </a:r>
            <a:r>
              <a:rPr lang="cs-CZ" b="1" dirty="0" smtClean="0"/>
              <a:t>jsme třetí největší univerzita v ČR </a:t>
            </a:r>
            <a:r>
              <a:rPr lang="cs-CZ" dirty="0" smtClean="0"/>
              <a:t>s více než 24 tis. studenty.</a:t>
            </a:r>
          </a:p>
          <a:p>
            <a:r>
              <a:rPr lang="cs-CZ" dirty="0" smtClean="0"/>
              <a:t>Kvalitativní pohled - i přes ekonomickou a finanční krizi stále</a:t>
            </a:r>
            <a:r>
              <a:rPr lang="cs-CZ" b="1" dirty="0" smtClean="0"/>
              <a:t> klesá počet neuplatněných absolventů.</a:t>
            </a:r>
          </a:p>
          <a:p>
            <a:r>
              <a:rPr lang="cs-CZ" b="1" dirty="0" smtClean="0"/>
              <a:t>Infrastruktura pro výuku </a:t>
            </a:r>
            <a:r>
              <a:rPr lang="cs-CZ" dirty="0" smtClean="0"/>
              <a:t>je na vysoké úrovni.</a:t>
            </a:r>
          </a:p>
          <a:p>
            <a:endParaRPr lang="cs-C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73047" y="3768178"/>
            <a:ext cx="7381766" cy="2490732"/>
          </a:xfrm>
          <a:prstGeom prst="rect">
            <a:avLst/>
          </a:prstGeom>
          <a:solidFill>
            <a:schemeClr val="bg1"/>
          </a:solidFill>
          <a:effectLst>
            <a:outerShdw blurRad="254000" dist="330200" dir="135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cs-CZ" sz="3200" b="1" dirty="0" smtClean="0"/>
              <a:t>Propojení studia s tvůrčí činností </a:t>
            </a:r>
            <a:r>
              <a:rPr lang="cs-CZ" sz="3200" dirty="0" smtClean="0"/>
              <a:t>– zapojení studentů do řešení projektů!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cs-CZ" sz="3200" b="1" dirty="0" smtClean="0"/>
              <a:t>Praxe jako součást výuky </a:t>
            </a:r>
            <a:r>
              <a:rPr lang="cs-CZ" sz="3200" dirty="0" smtClean="0"/>
              <a:t>(zavedení co-</a:t>
            </a:r>
            <a:r>
              <a:rPr lang="cs-CZ" sz="3200" dirty="0" err="1" smtClean="0"/>
              <a:t>operative</a:t>
            </a:r>
            <a:r>
              <a:rPr lang="cs-CZ" sz="3200" dirty="0" smtClean="0"/>
              <a:t> </a:t>
            </a:r>
            <a:r>
              <a:rPr lang="cs-CZ" sz="3200" dirty="0" err="1" smtClean="0"/>
              <a:t>education</a:t>
            </a:r>
            <a:r>
              <a:rPr lang="cs-CZ" sz="3200" dirty="0" smtClean="0"/>
              <a:t>).</a:t>
            </a:r>
            <a:endParaRPr lang="cs-CZ" sz="3200" dirty="0" smtClean="0"/>
          </a:p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cs-CZ" sz="3200" dirty="0" smtClean="0"/>
              <a:t>Studenti připravení pro praxi = </a:t>
            </a:r>
            <a:r>
              <a:rPr lang="cs-CZ" sz="3200" b="1" dirty="0" smtClean="0"/>
              <a:t>efektivní transfer znalostí </a:t>
            </a:r>
            <a:r>
              <a:rPr lang="cs-CZ" sz="3200" dirty="0" smtClean="0"/>
              <a:t>z univerzity do podnikatelské reality.</a:t>
            </a: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Zaoblený obdélníkový popisek 6"/>
          <p:cNvSpPr/>
          <p:nvPr/>
        </p:nvSpPr>
        <p:spPr>
          <a:xfrm>
            <a:off x="5533698" y="2270234"/>
            <a:ext cx="3421116" cy="851338"/>
          </a:xfrm>
          <a:prstGeom prst="wedgeRoundRectCallout">
            <a:avLst>
              <a:gd name="adj1" fmla="val -50614"/>
              <a:gd name="adj2" fmla="val 95308"/>
              <a:gd name="adj3" fmla="val 16667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b="1" dirty="0" smtClean="0"/>
              <a:t>Co chceme a musíme…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Výzkum: současnost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00" y="1439999"/>
            <a:ext cx="7381766" cy="2233367"/>
          </a:xfrm>
          <a:solidFill>
            <a:schemeClr val="bg1"/>
          </a:solidFill>
          <a:effectLst>
            <a:outerShdw blurRad="254000" dist="3302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V </a:t>
            </a:r>
            <a:r>
              <a:rPr lang="cs-CZ" dirty="0" err="1" smtClean="0"/>
              <a:t>ramci</a:t>
            </a:r>
            <a:r>
              <a:rPr lang="cs-CZ" dirty="0" smtClean="0"/>
              <a:t> </a:t>
            </a:r>
            <a:r>
              <a:rPr lang="cs-CZ" b="1" dirty="0" smtClean="0"/>
              <a:t>OP </a:t>
            </a:r>
            <a:r>
              <a:rPr lang="cs-CZ" b="1" dirty="0" err="1" smtClean="0"/>
              <a:t>VaVpI</a:t>
            </a:r>
            <a:r>
              <a:rPr lang="cs-CZ" b="1" dirty="0" smtClean="0"/>
              <a:t> máme již dva </a:t>
            </a:r>
            <a:r>
              <a:rPr lang="cs-CZ" b="1" dirty="0" smtClean="0"/>
              <a:t>financované projekty</a:t>
            </a:r>
            <a:r>
              <a:rPr lang="cs-CZ" dirty="0" smtClean="0"/>
              <a:t>: </a:t>
            </a:r>
            <a:r>
              <a:rPr lang="cs-CZ" dirty="0" smtClean="0"/>
              <a:t>RMTVC a INEF.</a:t>
            </a:r>
          </a:p>
          <a:p>
            <a:r>
              <a:rPr lang="cs-CZ" b="1" dirty="0" smtClean="0"/>
              <a:t>Čtyři další jsou doporučeny k financování</a:t>
            </a:r>
            <a:r>
              <a:rPr lang="cs-CZ" dirty="0" smtClean="0"/>
              <a:t>: IT4I, ITT, ENET a IET.</a:t>
            </a:r>
          </a:p>
          <a:p>
            <a:r>
              <a:rPr lang="cs-CZ" dirty="0" smtClean="0"/>
              <a:t>Předpokládaný objem financí je </a:t>
            </a:r>
            <a:r>
              <a:rPr lang="cs-CZ" b="1" dirty="0" smtClean="0"/>
              <a:t>2.85mld Kč</a:t>
            </a:r>
            <a:r>
              <a:rPr lang="cs-CZ" dirty="0" smtClean="0"/>
              <a:t>,</a:t>
            </a:r>
            <a:r>
              <a:rPr lang="cs-CZ" dirty="0" smtClean="0"/>
              <a:t> </a:t>
            </a:r>
            <a:r>
              <a:rPr lang="cs-CZ" dirty="0" smtClean="0"/>
              <a:t>c</a:t>
            </a:r>
            <a:r>
              <a:rPr lang="cs-CZ" dirty="0" smtClean="0"/>
              <a:t>ož činí 7% disponibilní alokace v OP </a:t>
            </a:r>
            <a:r>
              <a:rPr lang="cs-CZ" dirty="0" err="1" smtClean="0"/>
              <a:t>VaVpI</a:t>
            </a:r>
            <a:r>
              <a:rPr lang="cs-CZ" dirty="0" smtClean="0"/>
              <a:t>.</a:t>
            </a:r>
            <a:endParaRPr lang="cs-CZ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704896" y="4225159"/>
            <a:ext cx="4981903" cy="2443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cs-CZ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Kolaborativní</a:t>
            </a: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výzkum </a:t>
            </a: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 klíčovým faktorem úspěšné</a:t>
            </a:r>
            <a:r>
              <a:rPr kumimoji="0" lang="cs-CZ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realizace výzkumu, a to </a:t>
            </a: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nejen projektů</a:t>
            </a:r>
            <a:r>
              <a:rPr kumimoji="0" lang="cs-CZ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OP </a:t>
            </a:r>
            <a:r>
              <a:rPr kumimoji="0" lang="cs-CZ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VaVpI</a:t>
            </a: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cs-CZ" sz="3200" b="1" dirty="0" smtClean="0"/>
              <a:t>Soustředit se na problematiku managementu </a:t>
            </a:r>
            <a:r>
              <a:rPr lang="cs-CZ" sz="3200" b="1" dirty="0" smtClean="0"/>
              <a:t>a </a:t>
            </a:r>
            <a:r>
              <a:rPr lang="cs-CZ" sz="3200" b="1" dirty="0" smtClean="0"/>
              <a:t>marketingu </a:t>
            </a:r>
            <a:r>
              <a:rPr lang="cs-CZ" sz="3200" b="1" dirty="0" smtClean="0"/>
              <a:t>vědy, výzkumu a inovací </a:t>
            </a:r>
            <a:r>
              <a:rPr lang="cs-CZ" sz="3200" b="1" dirty="0" smtClean="0"/>
              <a:t>- </a:t>
            </a:r>
            <a:r>
              <a:rPr lang="cs-CZ" sz="3200" dirty="0" smtClean="0"/>
              <a:t>moderní </a:t>
            </a:r>
            <a:r>
              <a:rPr lang="cs-CZ" sz="3200" dirty="0" smtClean="0"/>
              <a:t>věda není jen o bádání, ale i o hledání inspirace, zdrojů a řízení </a:t>
            </a:r>
            <a:r>
              <a:rPr lang="cs-CZ" sz="3200" dirty="0" smtClean="0"/>
              <a:t>projektů</a:t>
            </a:r>
            <a:r>
              <a:rPr lang="cs-CZ" sz="32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cs-CZ" sz="3200" dirty="0" smtClean="0"/>
              <a:t>Získávat kapitál prostřednictvím </a:t>
            </a:r>
            <a:r>
              <a:rPr lang="cs-CZ" sz="3200" b="1" dirty="0" smtClean="0"/>
              <a:t>komercializace m</a:t>
            </a:r>
            <a:r>
              <a:rPr lang="cs-CZ" sz="3200" b="1" dirty="0" smtClean="0"/>
              <a:t>yšlenek a vynálezů.</a:t>
            </a: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Zaoblený obdélníkový popisek 6"/>
          <p:cNvSpPr/>
          <p:nvPr/>
        </p:nvSpPr>
        <p:spPr>
          <a:xfrm>
            <a:off x="236483" y="4225159"/>
            <a:ext cx="3121572" cy="851338"/>
          </a:xfrm>
          <a:prstGeom prst="wedgeRoundRectCallout">
            <a:avLst>
              <a:gd name="adj1" fmla="val 45851"/>
              <a:gd name="adj2" fmla="val -86174"/>
              <a:gd name="adj3" fmla="val 16667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b="1" dirty="0" smtClean="0"/>
              <a:t>Naše aktuální šance …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Výzkum: budoucnost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999" y="1440000"/>
            <a:ext cx="5897298" cy="2328178"/>
          </a:xfrm>
        </p:spPr>
        <p:txBody>
          <a:bodyPr>
            <a:normAutofit fontScale="70000" lnSpcReduction="20000"/>
          </a:bodyPr>
          <a:lstStyle/>
          <a:p>
            <a:r>
              <a:rPr lang="cs-CZ" dirty="0" smtClean="0"/>
              <a:t>V </a:t>
            </a:r>
            <a:r>
              <a:rPr lang="cs-CZ" dirty="0" err="1" smtClean="0"/>
              <a:t>ramci</a:t>
            </a:r>
            <a:r>
              <a:rPr lang="cs-CZ" dirty="0" smtClean="0"/>
              <a:t> </a:t>
            </a:r>
            <a:r>
              <a:rPr lang="cs-CZ" b="1" dirty="0" smtClean="0"/>
              <a:t>OP </a:t>
            </a:r>
            <a:r>
              <a:rPr lang="cs-CZ" b="1" dirty="0" err="1" smtClean="0"/>
              <a:t>VaVpI</a:t>
            </a:r>
            <a:r>
              <a:rPr lang="cs-CZ" b="1" dirty="0" smtClean="0"/>
              <a:t> máme již dva financované projekty</a:t>
            </a:r>
            <a:r>
              <a:rPr lang="cs-CZ" dirty="0" smtClean="0"/>
              <a:t>: RMTVC a INEF.</a:t>
            </a:r>
          </a:p>
          <a:p>
            <a:r>
              <a:rPr lang="cs-CZ" b="1" dirty="0" smtClean="0"/>
              <a:t>Čtyři další jsou doporučeny k financování</a:t>
            </a:r>
            <a:r>
              <a:rPr lang="cs-CZ" dirty="0" smtClean="0"/>
              <a:t>: IT4I, ITT, ENET a IET.</a:t>
            </a:r>
          </a:p>
          <a:p>
            <a:r>
              <a:rPr lang="cs-CZ" dirty="0" smtClean="0"/>
              <a:t>Předpokládaný objem financí je </a:t>
            </a:r>
            <a:r>
              <a:rPr lang="cs-CZ" b="1" dirty="0" smtClean="0"/>
              <a:t>2.85mld Kč</a:t>
            </a:r>
            <a:r>
              <a:rPr lang="cs-CZ" dirty="0" smtClean="0"/>
              <a:t>, což činí 7% disponibilní alokace v OP </a:t>
            </a:r>
            <a:r>
              <a:rPr lang="cs-CZ" dirty="0" err="1" smtClean="0"/>
              <a:t>VaVpI</a:t>
            </a:r>
            <a:r>
              <a:rPr lang="cs-CZ" dirty="0" smtClean="0"/>
              <a:t>.</a:t>
            </a:r>
            <a:endParaRPr lang="cs-CZ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73047" y="3768178"/>
            <a:ext cx="7381766" cy="2837574"/>
          </a:xfrm>
          <a:prstGeom prst="rect">
            <a:avLst/>
          </a:prstGeom>
          <a:solidFill>
            <a:schemeClr val="bg1"/>
          </a:solidFill>
          <a:effectLst>
            <a:outerShdw blurRad="254000" dist="330200" dir="135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cs-CZ" sz="3200" b="1" dirty="0" err="1" smtClean="0"/>
              <a:t>Kolaborativní</a:t>
            </a:r>
            <a:r>
              <a:rPr lang="cs-CZ" sz="3200" b="1" dirty="0" smtClean="0"/>
              <a:t> výzkum </a:t>
            </a:r>
            <a:r>
              <a:rPr lang="cs-CZ" sz="3200" dirty="0" smtClean="0"/>
              <a:t>je klíčovým faktorem úspěšné realizace výzkumu, a to nejen projektů OP </a:t>
            </a:r>
            <a:r>
              <a:rPr lang="cs-CZ" sz="3200" dirty="0" err="1" smtClean="0"/>
              <a:t>VaVpI</a:t>
            </a:r>
            <a:r>
              <a:rPr lang="cs-CZ" sz="3200" dirty="0" smtClean="0"/>
              <a:t>!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cs-CZ" sz="3200" b="1" dirty="0" smtClean="0"/>
              <a:t>Soustředit se na problematiku managementu a marketingu vědy, výzkumu a inovací - </a:t>
            </a:r>
            <a:r>
              <a:rPr lang="cs-CZ" sz="3200" dirty="0" smtClean="0"/>
              <a:t>moderní věda není jen o bádání, ale i o hledání inspirace, zdrojů a řízení projektů.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cs-CZ" sz="3200" dirty="0" smtClean="0"/>
              <a:t>Získávat kapitál prostřednictvím </a:t>
            </a:r>
            <a:r>
              <a:rPr lang="cs-CZ" sz="3200" b="1" dirty="0" smtClean="0"/>
              <a:t>komercializace myšlenek a vynálezů.</a:t>
            </a:r>
            <a:endParaRPr lang="cs-CZ" sz="3200" b="1" dirty="0"/>
          </a:p>
        </p:txBody>
      </p:sp>
      <p:sp>
        <p:nvSpPr>
          <p:cNvPr id="7" name="Zaoblený obdélníkový popisek 6"/>
          <p:cNvSpPr/>
          <p:nvPr/>
        </p:nvSpPr>
        <p:spPr>
          <a:xfrm>
            <a:off x="5533698" y="2270234"/>
            <a:ext cx="3421116" cy="851338"/>
          </a:xfrm>
          <a:prstGeom prst="wedgeRoundRectCallout">
            <a:avLst>
              <a:gd name="adj1" fmla="val -50614"/>
              <a:gd name="adj2" fmla="val 95308"/>
              <a:gd name="adj3" fmla="val 16667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b="1" dirty="0" smtClean="0"/>
              <a:t>Co musíme a chceme …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Inovace: současnost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999" y="1439998"/>
            <a:ext cx="7678799" cy="2469849"/>
          </a:xfrm>
          <a:solidFill>
            <a:schemeClr val="bg1"/>
          </a:solidFill>
          <a:effectLst>
            <a:outerShdw blurRad="254000" dist="3302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Máme </a:t>
            </a:r>
            <a:r>
              <a:rPr lang="cs-CZ" dirty="0" smtClean="0"/>
              <a:t>zde </a:t>
            </a:r>
            <a:r>
              <a:rPr lang="cs-CZ" b="1" dirty="0" smtClean="0"/>
              <a:t>silné </a:t>
            </a:r>
            <a:r>
              <a:rPr lang="cs-CZ" b="1" dirty="0" smtClean="0"/>
              <a:t>průmyslové podniky </a:t>
            </a:r>
            <a:r>
              <a:rPr lang="cs-CZ" dirty="0" smtClean="0"/>
              <a:t>a s nimi i velký potenciál možné budoucí </a:t>
            </a:r>
            <a:r>
              <a:rPr lang="cs-CZ" dirty="0" smtClean="0"/>
              <a:t>spolupráce.</a:t>
            </a:r>
          </a:p>
          <a:p>
            <a:r>
              <a:rPr lang="cs-CZ" dirty="0" smtClean="0"/>
              <a:t>Můžeme stavět na </a:t>
            </a:r>
            <a:r>
              <a:rPr lang="cs-CZ" b="1" dirty="0" smtClean="0"/>
              <a:t>silném zázemí klastrů</a:t>
            </a:r>
            <a:r>
              <a:rPr lang="cs-CZ" dirty="0" smtClean="0"/>
              <a:t>, které vytváří unikátní </a:t>
            </a:r>
            <a:r>
              <a:rPr lang="cs-CZ" b="1" dirty="0" smtClean="0"/>
              <a:t>technologicky orientované sociální sítě</a:t>
            </a:r>
            <a:r>
              <a:rPr lang="cs-CZ" dirty="0" smtClean="0"/>
              <a:t>.</a:t>
            </a:r>
          </a:p>
          <a:p>
            <a:r>
              <a:rPr lang="cs-CZ" b="1" dirty="0" smtClean="0"/>
              <a:t>Politická vůle </a:t>
            </a:r>
            <a:r>
              <a:rPr lang="cs-CZ" dirty="0" smtClean="0"/>
              <a:t>orientovat se na ekonomiku znalostí.</a:t>
            </a:r>
            <a:endParaRPr lang="cs-CZ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704896" y="4225159"/>
            <a:ext cx="4981903" cy="2443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Vybudovaná infrastruktura</a:t>
            </a:r>
            <a:r>
              <a:rPr kumimoji="0" lang="cs-CZ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3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 tvořena nejen realizovanými investicemi, ale také lidmi  a znalostmi propojenými v klastrech </a:t>
            </a:r>
            <a:r>
              <a:rPr kumimoji="0" lang="cs-CZ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nepřehlédnutelná kompetitivní výhoda</a:t>
            </a:r>
            <a:r>
              <a:rPr kumimoji="0" lang="cs-CZ" sz="3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kterou musíme zúročit!</a:t>
            </a:r>
            <a:endParaRPr kumimoji="0" lang="cs-CZ" sz="3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cs-CZ" sz="3200" dirty="0" smtClean="0"/>
              <a:t>Klíčem k úspěchu je komunikace a zaměřit se na propojení tradičních oborů s novými </a:t>
            </a:r>
            <a:r>
              <a:rPr lang="cs-CZ" sz="3200" b="1" dirty="0" smtClean="0"/>
              <a:t>– </a:t>
            </a:r>
            <a:r>
              <a:rPr lang="cs-CZ" sz="3200" b="1" dirty="0" err="1" smtClean="0"/>
              <a:t>interdisciplinarita</a:t>
            </a:r>
            <a:r>
              <a:rPr lang="cs-CZ" sz="3200" b="1" dirty="0" smtClean="0"/>
              <a:t>  ve vzdělávání, výzkumu i inovacích!</a:t>
            </a:r>
            <a:endParaRPr lang="cs-CZ" sz="3200" dirty="0" smtClean="0"/>
          </a:p>
        </p:txBody>
      </p:sp>
      <p:sp>
        <p:nvSpPr>
          <p:cNvPr id="7" name="Zaoblený obdélníkový popisek 6"/>
          <p:cNvSpPr/>
          <p:nvPr/>
        </p:nvSpPr>
        <p:spPr>
          <a:xfrm>
            <a:off x="236482" y="4225159"/>
            <a:ext cx="3468413" cy="851338"/>
          </a:xfrm>
          <a:prstGeom prst="wedgeRoundRectCallout">
            <a:avLst>
              <a:gd name="adj1" fmla="val 45851"/>
              <a:gd name="adj2" fmla="val -86174"/>
              <a:gd name="adj3" fmla="val 16667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b="1" dirty="0" smtClean="0"/>
              <a:t>Naše výchozí situace …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Inovace: budoucnost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999" y="1440000"/>
            <a:ext cx="5897298" cy="2328178"/>
          </a:xfrm>
        </p:spPr>
        <p:txBody>
          <a:bodyPr>
            <a:normAutofit fontScale="70000" lnSpcReduction="20000"/>
          </a:bodyPr>
          <a:lstStyle/>
          <a:p>
            <a:r>
              <a:rPr lang="cs-CZ" dirty="0" smtClean="0"/>
              <a:t>Máme zde </a:t>
            </a:r>
            <a:r>
              <a:rPr lang="cs-CZ" b="1" dirty="0" smtClean="0"/>
              <a:t>silné průmyslové podniky </a:t>
            </a:r>
            <a:r>
              <a:rPr lang="cs-CZ" dirty="0" smtClean="0"/>
              <a:t>a s nimi i velký potenciál možné budoucí spolupráce.</a:t>
            </a:r>
          </a:p>
          <a:p>
            <a:r>
              <a:rPr lang="cs-CZ" dirty="0" smtClean="0"/>
              <a:t>Můžeme stavět na </a:t>
            </a:r>
            <a:r>
              <a:rPr lang="cs-CZ" b="1" dirty="0" smtClean="0"/>
              <a:t>silném zázemí klastrů</a:t>
            </a:r>
            <a:r>
              <a:rPr lang="cs-CZ" dirty="0" smtClean="0"/>
              <a:t>, které vytváří unikátní </a:t>
            </a:r>
            <a:r>
              <a:rPr lang="cs-CZ" b="1" dirty="0" smtClean="0"/>
              <a:t>technologicky orientované sociální sítě</a:t>
            </a:r>
            <a:r>
              <a:rPr lang="cs-CZ" dirty="0" smtClean="0"/>
              <a:t>.</a:t>
            </a:r>
          </a:p>
          <a:p>
            <a:r>
              <a:rPr lang="cs-CZ" b="1" dirty="0" smtClean="0"/>
              <a:t>Politická vůle </a:t>
            </a:r>
            <a:r>
              <a:rPr lang="cs-CZ" dirty="0" smtClean="0"/>
              <a:t>orientovat se na ekonomiku znalostí.</a:t>
            </a:r>
            <a:endParaRPr lang="cs-CZ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73047" y="3768178"/>
            <a:ext cx="7381766" cy="2837574"/>
          </a:xfrm>
          <a:prstGeom prst="rect">
            <a:avLst/>
          </a:prstGeom>
          <a:solidFill>
            <a:schemeClr val="bg1"/>
          </a:solidFill>
          <a:effectLst>
            <a:outerShdw blurRad="254000" dist="330200" dir="135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cs-CZ" sz="3200" b="1" dirty="0" smtClean="0"/>
              <a:t>Vybudovaná infrastruktura </a:t>
            </a:r>
            <a:r>
              <a:rPr lang="cs-CZ" sz="3200" dirty="0" smtClean="0"/>
              <a:t>je tvořena nejen realizovanými investicemi, ale také lidmi  a znalostmi propojenými v klastrech </a:t>
            </a:r>
            <a:r>
              <a:rPr lang="cs-CZ" sz="3200" b="1" dirty="0" smtClean="0"/>
              <a:t>– nepřehlédnutelná kompetitivní výhoda</a:t>
            </a:r>
            <a:r>
              <a:rPr lang="cs-CZ" sz="3200" dirty="0" smtClean="0"/>
              <a:t>, kterou musíme zúročit!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cs-CZ" sz="3200" dirty="0" smtClean="0"/>
              <a:t>Klíčem k úspěchu je komunikace a zaměřit se na propojení tradičních oborů s novými </a:t>
            </a:r>
            <a:r>
              <a:rPr lang="cs-CZ" sz="3200" b="1" dirty="0" smtClean="0"/>
              <a:t>– </a:t>
            </a:r>
            <a:r>
              <a:rPr lang="cs-CZ" sz="3200" b="1" dirty="0" err="1" smtClean="0"/>
              <a:t>interdisciplinarita</a:t>
            </a:r>
            <a:r>
              <a:rPr lang="cs-CZ" sz="3200" b="1" dirty="0" smtClean="0"/>
              <a:t>  ve vzdělávání, výzkumu i inovacích!</a:t>
            </a:r>
            <a:endParaRPr lang="cs-CZ" sz="3200" dirty="0" smtClean="0"/>
          </a:p>
        </p:txBody>
      </p:sp>
      <p:sp>
        <p:nvSpPr>
          <p:cNvPr id="7" name="Zaoblený obdélníkový popisek 6"/>
          <p:cNvSpPr/>
          <p:nvPr/>
        </p:nvSpPr>
        <p:spPr>
          <a:xfrm>
            <a:off x="5533698" y="2270234"/>
            <a:ext cx="3421116" cy="851338"/>
          </a:xfrm>
          <a:prstGeom prst="wedgeRoundRectCallout">
            <a:avLst>
              <a:gd name="adj1" fmla="val -50614"/>
              <a:gd name="adj2" fmla="val 95308"/>
              <a:gd name="adj3" fmla="val 16667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b="1" dirty="0" smtClean="0"/>
              <a:t>Kde máme šanci …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Trocha geometrie závěrem</a:t>
            </a:r>
            <a:endParaRPr lang="cs-CZ" dirty="0"/>
          </a:p>
        </p:txBody>
      </p:sp>
      <p:cxnSp>
        <p:nvCxnSpPr>
          <p:cNvPr id="7" name="Přímá spojovací šipka 6"/>
          <p:cNvCxnSpPr/>
          <p:nvPr/>
        </p:nvCxnSpPr>
        <p:spPr>
          <a:xfrm rot="5400000" flipH="1" flipV="1">
            <a:off x="5793358" y="1710091"/>
            <a:ext cx="1009934" cy="804039"/>
          </a:xfrm>
          <a:prstGeom prst="straightConnector1">
            <a:avLst/>
          </a:prstGeom>
          <a:ln w="1047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3192" y="2159087"/>
            <a:ext cx="3400425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HeroicExtremeLeftFacing">
              <a:rot lat="487347" lon="2067641" rev="8525486"/>
            </a:camera>
            <a:lightRig rig="threePt" dir="t"/>
          </a:scene3d>
          <a:sp3d/>
        </p:spPr>
      </p:pic>
      <p:cxnSp>
        <p:nvCxnSpPr>
          <p:cNvPr id="12" name="Přímá spojovací šipka 11"/>
          <p:cNvCxnSpPr/>
          <p:nvPr/>
        </p:nvCxnSpPr>
        <p:spPr>
          <a:xfrm rot="5400000" flipH="1" flipV="1">
            <a:off x="2915757" y="5810776"/>
            <a:ext cx="790002" cy="583321"/>
          </a:xfrm>
          <a:prstGeom prst="straightConnector1">
            <a:avLst/>
          </a:prstGeom>
          <a:ln w="104775"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šipka 22"/>
          <p:cNvCxnSpPr/>
          <p:nvPr/>
        </p:nvCxnSpPr>
        <p:spPr>
          <a:xfrm rot="5400000" flipH="1" flipV="1">
            <a:off x="3204183" y="3015313"/>
            <a:ext cx="3090359" cy="2293887"/>
          </a:xfrm>
          <a:prstGeom prst="straightConnector1">
            <a:avLst/>
          </a:prstGeom>
          <a:ln w="104775">
            <a:solidFill>
              <a:schemeClr val="accent1">
                <a:alpha val="2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ovéPole 25"/>
          <p:cNvSpPr txBox="1"/>
          <p:nvPr/>
        </p:nvSpPr>
        <p:spPr>
          <a:xfrm>
            <a:off x="6700345" y="1866699"/>
            <a:ext cx="1301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>
                <a:solidFill>
                  <a:srgbClr val="2271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Rozvoj</a:t>
            </a:r>
            <a:endParaRPr lang="cs-CZ" sz="3200" b="1" dirty="0">
              <a:solidFill>
                <a:srgbClr val="2271A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Skupina 29"/>
          <p:cNvGrpSpPr/>
          <p:nvPr/>
        </p:nvGrpSpPr>
        <p:grpSpPr>
          <a:xfrm>
            <a:off x="1497725" y="3356604"/>
            <a:ext cx="5948556" cy="3330608"/>
            <a:chOff x="1497725" y="3356604"/>
            <a:chExt cx="5948556" cy="3330608"/>
          </a:xfrm>
        </p:grpSpPr>
        <p:sp>
          <p:nvSpPr>
            <p:cNvPr id="27" name="TextovéPole 26"/>
            <p:cNvSpPr txBox="1"/>
            <p:nvPr/>
          </p:nvSpPr>
          <p:spPr>
            <a:xfrm>
              <a:off x="1497725" y="3356604"/>
              <a:ext cx="19169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3200" b="1" dirty="0" smtClean="0">
                  <a:solidFill>
                    <a:srgbClr val="2271A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Univerzity</a:t>
              </a:r>
              <a:endParaRPr lang="cs-CZ" sz="3200" b="1" dirty="0">
                <a:solidFill>
                  <a:srgbClr val="2271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TextovéPole 27"/>
            <p:cNvSpPr txBox="1"/>
            <p:nvPr/>
          </p:nvSpPr>
          <p:spPr>
            <a:xfrm>
              <a:off x="5896305" y="4233766"/>
              <a:ext cx="154997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3200" b="1" dirty="0" smtClean="0">
                  <a:solidFill>
                    <a:srgbClr val="2271A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Průmysl</a:t>
              </a:r>
              <a:endParaRPr lang="cs-CZ" sz="3200" b="1" dirty="0">
                <a:solidFill>
                  <a:srgbClr val="2271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TextovéPole 28"/>
            <p:cNvSpPr txBox="1"/>
            <p:nvPr/>
          </p:nvSpPr>
          <p:spPr>
            <a:xfrm>
              <a:off x="3602419" y="6102437"/>
              <a:ext cx="23777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3200" b="1" dirty="0" smtClean="0">
                  <a:solidFill>
                    <a:srgbClr val="2271A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Státní správa</a:t>
              </a:r>
              <a:endParaRPr lang="cs-CZ" sz="3200" b="1" dirty="0">
                <a:solidFill>
                  <a:srgbClr val="2271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heme/theme1.xml><?xml version="1.0" encoding="utf-8"?>
<a:theme xmlns:a="http://schemas.openxmlformats.org/drawingml/2006/main" name="VS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3D37C8B2CB1FF48B6F709DADE821B06" ma:contentTypeVersion="2" ma:contentTypeDescription="Vytvořit nový dokument" ma:contentTypeScope="" ma:versionID="4122ede4a8994de90843b7933826975f">
  <xsd:schema xmlns:xsd="http://www.w3.org/2001/XMLSchema" xmlns:p="http://schemas.microsoft.com/office/2006/metadata/properties" xmlns:ns2="c2086580-5302-4cce-8178-6e16e13ae61a" targetNamespace="http://schemas.microsoft.com/office/2006/metadata/properties" ma:root="true" ma:fieldsID="a1e24485810da473c8b2c8d4bcbb9282" ns2:_="">
    <xsd:import namespace="c2086580-5302-4cce-8178-6e16e13ae61a"/>
    <xsd:element name="properties">
      <xsd:complexType>
        <xsd:sequence>
          <xsd:element name="documentManagement">
            <xsd:complexType>
              <xsd:all>
                <xsd:element ref="ns2:Popis_x0020_prezentace" minOccurs="0"/>
                <xsd:element ref="ns2:Prezentoval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c2086580-5302-4cce-8178-6e16e13ae61a" elementFormDefault="qualified">
    <xsd:import namespace="http://schemas.microsoft.com/office/2006/documentManagement/types"/>
    <xsd:element name="Popis_x0020_prezentace" ma:index="8" nillable="true" ma:displayName="Popis prezentace" ma:internalName="Popis_x0020_prezentace">
      <xsd:simpleType>
        <xsd:restriction base="dms:Note"/>
      </xsd:simpleType>
    </xsd:element>
    <xsd:element name="Prezentoval" ma:index="9" ma:displayName="Prezentoval" ma:description="Kdo prezentaci přednesl" ma:internalName="Prezentoval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 ma:readOnly="true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opis_x0020_prezentace xmlns="c2086580-5302-4cce-8178-6e16e13ae61a">Prezentace rektora VŠB-TU Ostrava, prof. Ing. Ivo Vondráka, CSc.</Popis_x0020_prezentace>
    <Prezentoval xmlns="c2086580-5302-4cce-8178-6e16e13ae61a">prof.Ing. Ivo Vondrák, CSc.</Prezentoval>
  </documentManagement>
</p:properties>
</file>

<file path=customXml/itemProps1.xml><?xml version="1.0" encoding="utf-8"?>
<ds:datastoreItem xmlns:ds="http://schemas.openxmlformats.org/officeDocument/2006/customXml" ds:itemID="{F24B0A49-3F0E-4A5F-A81E-34421A31AAF6}"/>
</file>

<file path=customXml/itemProps2.xml><?xml version="1.0" encoding="utf-8"?>
<ds:datastoreItem xmlns:ds="http://schemas.openxmlformats.org/officeDocument/2006/customXml" ds:itemID="{D8704095-C6A2-4220-BF0D-10B60D3CB963}"/>
</file>

<file path=customXml/itemProps3.xml><?xml version="1.0" encoding="utf-8"?>
<ds:datastoreItem xmlns:ds="http://schemas.openxmlformats.org/officeDocument/2006/customXml" ds:itemID="{4CD9EE9F-7676-4AE4-AF4D-BC3DFBB0B10F}"/>
</file>

<file path=docProps/app.xml><?xml version="1.0" encoding="utf-8"?>
<Properties xmlns="http://schemas.openxmlformats.org/officeDocument/2006/extended-properties" xmlns:vt="http://schemas.openxmlformats.org/officeDocument/2006/docPropsVTypes">
  <Template>VSB.potx</Template>
  <TotalTime>387</TotalTime>
  <Words>604</Words>
  <Application>Microsoft Office PowerPoint</Application>
  <PresentationFormat>Předvádění na obrazovce (4:3)</PresentationFormat>
  <Paragraphs>63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VSB</vt:lpstr>
      <vt:lpstr>Inovace, inovační projekty a úloha klastrů (obecný náhled)</vt:lpstr>
      <vt:lpstr>Trocha geometrie úvodem</vt:lpstr>
      <vt:lpstr>Vzdělání: současnost</vt:lpstr>
      <vt:lpstr>Vzdělání: budoucnost</vt:lpstr>
      <vt:lpstr>Výzkum: současnost</vt:lpstr>
      <vt:lpstr>Výzkum: budoucnost</vt:lpstr>
      <vt:lpstr>Inovace: současnost</vt:lpstr>
      <vt:lpstr>Inovace: budoucnost</vt:lpstr>
      <vt:lpstr>Trocha geometrie závěrem</vt:lpstr>
    </vt:vector>
  </TitlesOfParts>
  <Company>Fakulta elektrotechniky a informatiky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Inovace,inovační projekty, úloha klastrů </dc:title>
  <dc:creator>Ing. Ivo Vondrák CSc.</dc:creator>
  <cp:lastModifiedBy>Ivo Vondrak</cp:lastModifiedBy>
  <cp:revision>51</cp:revision>
  <dcterms:created xsi:type="dcterms:W3CDTF">2010-01-01T10:25:49Z</dcterms:created>
  <dcterms:modified xsi:type="dcterms:W3CDTF">2010-04-18T15:26:07Z</dcterms:modified>
  <cp:contentType>Dokument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0x010100F3D37C8B2CB1FF48B6F709DADE821B06</vt:lpwstr>
  </property>
</Properties>
</file>