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bin" ContentType="application/vnd.openxmlformats-officedocument.presentationml.printerSettings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7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1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ud13" initials="d" lastIdx="5" clrIdx="0"/>
  <p:cmAuthor id="1" name="Ivo Vondrák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4C2D"/>
    <a:srgbClr val="FAF187"/>
    <a:srgbClr val="226043"/>
    <a:srgbClr val="227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9" d="100"/>
          <a:sy n="159" d="100"/>
        </p:scale>
        <p:origin x="-132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56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7" Type="http://schemas.openxmlformats.org/officeDocument/2006/relationships/slide" Target="slides/slide6.xml"/><Relationship Id="rId16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openxmlformats.org/officeDocument/2006/relationships/customXml" Target="../customXml/item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tableStyles" Target="tableStyles.xml"/><Relationship Id="rId10" Type="http://schemas.openxmlformats.org/officeDocument/2006/relationships/slide" Target="slides/slide9.xml"/><Relationship Id="rId14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1666F99-1039-8D42-9A80-45CB2BF743DE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64C46A1-8F7B-7545-BE30-A5F32B9FBF1B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909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83B22B5-3F4B-0447-A842-B0305270EA84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Click to edit Master text styles</a:t>
            </a:r>
          </a:p>
          <a:p>
            <a:pPr lvl="1"/>
            <a:r>
              <a:rPr lang="cs-CZ" noProof="0"/>
              <a:t>Second level</a:t>
            </a:r>
          </a:p>
          <a:p>
            <a:pPr lvl="2"/>
            <a:r>
              <a:rPr lang="cs-CZ" noProof="0"/>
              <a:t>Third level</a:t>
            </a:r>
          </a:p>
          <a:p>
            <a:pPr lvl="3"/>
            <a:r>
              <a:rPr lang="cs-CZ" noProof="0"/>
              <a:t>Fourth level</a:t>
            </a:r>
          </a:p>
          <a:p>
            <a:pPr lvl="4"/>
            <a:r>
              <a:rPr lang="cs-CZ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AA4B5A0-C124-2F42-9F63-B20B8B4955FB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628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noProof="0" smtClean="0"/>
              <a:t>Click to edit Master title style</a:t>
            </a:r>
            <a:endParaRPr lang="cs-CZ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noProof="0" smtClean="0"/>
              <a:t>Click to edit Master subtitle style</a:t>
            </a:r>
            <a:endParaRPr lang="cs-CZ" noProof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44FC5-E59D-2343-80B6-E90FAE50C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6305D-A724-024D-93B3-B8E0E48D7C53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smtClean="0"/>
              <a:t>Second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F187D-1E2C-9547-B92A-AD9C15AC1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045F8-ADBB-8648-99F9-D73241BB4D56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F5F4A-8A20-DE4E-9942-136CF214C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00E46-6965-254E-8797-ED70C0A6B4F0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DCAD9-3406-7843-BD5E-E4E58E773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E304E-DB16-104E-A320-F27818479FA5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B8EE7-8926-AC49-A4C8-69F6F2C316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396-2B0A-2740-8256-5443979D28A0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A1FE9-A108-4145-9F02-F0F89328B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2F53A-601E-8649-8738-C04F307B40ED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DDA8E-E7E9-6F46-B662-C4DF90F39C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F8C0F-3F8D-0F42-85B8-A513BD214C40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053A7-630B-0446-9DFA-9C16732173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627E3-CCED-404C-A56A-EB49743A5040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5A609-E81A-6540-A67D-68A5753449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1E5E7-8815-864A-B270-2F722A7D1FE5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EDA13-F060-8145-ADEF-BAA8DFA82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E2B63-0759-7C49-819D-C8B2699BF3D9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DA658-D827-C441-A084-66C12BBE86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8C0A0-C1DA-8D46-9D7B-E7B4BE3AFE7C}" type="datetime1">
              <a:rPr lang="cs-CZ"/>
              <a:pPr>
                <a:defRPr/>
              </a:pPr>
              <a:t>19.4.11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304925" y="274638"/>
            <a:ext cx="73818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Click to edit Master title style</a:t>
            </a:r>
            <a:endParaRPr lang="cs-CZ" noProof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04925" y="1600200"/>
            <a:ext cx="73818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noProof="0" dirty="0" smtClean="0"/>
              <a:t>text</a:t>
            </a:r>
            <a:r>
              <a:rPr lang="cs-CZ" dirty="0" smtClean="0"/>
              <a:t>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smtClean="0"/>
              <a:t>Second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F86C9B6-DD31-9E44-AE19-FE73810BC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57188" y="274638"/>
            <a:ext cx="663575" cy="7953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300000"/>
            </a:camera>
            <a:lightRig rig="threePt" dir="t"/>
          </a:scene3d>
        </p:spPr>
      </p:pic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cs-CZ" noProof="0" dirty="0" smtClean="0"/>
              <a:t>25. března 2011</a:t>
            </a:r>
            <a:endParaRPr lang="cs-CZ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226043"/>
          </a:solidFill>
          <a:latin typeface="+mj-lt"/>
          <a:ea typeface="ＭＳ Ｐゴシック" charset="-128"/>
          <a:cs typeface="Arial Bold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242888" y="2130425"/>
            <a:ext cx="8558212" cy="1470025"/>
          </a:xfrm>
        </p:spPr>
        <p:txBody>
          <a:bodyPr/>
          <a:lstStyle/>
          <a:p>
            <a:pPr eaLnBrk="1" hangingPunct="1"/>
            <a:r>
              <a:rPr lang="cs-CZ" sz="4000" dirty="0" smtClean="0"/>
              <a:t>VŠB – Technická univerzita a možnosti spolupráce v oblasti jaderné energetiky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cs-CZ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Prof. Ing. Ivo Vondrák, CSc.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cs-CZ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VŠB - Technická univerzita Ostrava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cs-CZ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ivo.vondrak@vsb.cz</a:t>
            </a:r>
            <a:endParaRPr lang="cs-CZ" dirty="0" smtClean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cs-CZ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http://</a:t>
            </a:r>
            <a:r>
              <a:rPr lang="cs-CZ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rPr>
              <a:t>vondrak.vsb.cz</a:t>
            </a: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15364" name="Footer Placehold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s-CZ" dirty="0" smtClean="0">
                <a:ea typeface="ＭＳ Ｐゴシック" charset="-128"/>
                <a:cs typeface="ＭＳ Ｐゴシック" charset="-128"/>
              </a:rPr>
              <a:t>21. dubna 2011</a:t>
            </a:r>
            <a:endParaRPr lang="cs-CZ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Hlavní směry výzkumu</a:t>
            </a:r>
            <a:endParaRPr lang="cs-CZ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 smtClean="0"/>
              <a:t>Suroviny, energetika a ekologie</a:t>
            </a:r>
          </a:p>
          <a:p>
            <a:r>
              <a:rPr lang="cs-CZ" b="1" dirty="0" smtClean="0"/>
              <a:t>Výpočetní vědy a informační technologie</a:t>
            </a:r>
          </a:p>
          <a:p>
            <a:r>
              <a:rPr lang="cs-CZ" b="1" dirty="0" smtClean="0"/>
              <a:t>Nové materiály, konstrukce a technologie</a:t>
            </a:r>
          </a:p>
          <a:p>
            <a:r>
              <a:rPr lang="cs-CZ" b="1" dirty="0" smtClean="0"/>
              <a:t>Moderní strojírenství</a:t>
            </a:r>
          </a:p>
          <a:p>
            <a:r>
              <a:rPr lang="cs-CZ" b="1" dirty="0" smtClean="0"/>
              <a:t>Bezpečnostní výzkum</a:t>
            </a:r>
          </a:p>
          <a:p>
            <a:r>
              <a:rPr lang="cs-CZ" dirty="0" smtClean="0"/>
              <a:t>Metody modelování ekonomických a finančních procesů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F187D-1E2C-9547-B92A-AD9C15AC1075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581" y="5327455"/>
            <a:ext cx="7441593" cy="153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09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/>
              <a:t>Předpoklady spolupráce v oblasti </a:t>
            </a:r>
            <a:r>
              <a:rPr lang="cs-CZ" sz="4000" dirty="0" smtClean="0"/>
              <a:t>jaderné energetiky</a:t>
            </a:r>
            <a:endParaRPr lang="cs-CZ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925" y="1594975"/>
            <a:ext cx="7381875" cy="4525963"/>
          </a:xfrm>
        </p:spPr>
        <p:txBody>
          <a:bodyPr>
            <a:normAutofit fontScale="70000" lnSpcReduction="20000"/>
          </a:bodyPr>
          <a:lstStyle/>
          <a:p>
            <a:r>
              <a:rPr lang="cs-CZ" dirty="0"/>
              <a:t>Pracoviště  VŠB-TUO mají dobrou zkušenost z dosavadní </a:t>
            </a:r>
            <a:r>
              <a:rPr lang="cs-CZ" b="1" dirty="0"/>
              <a:t>spolupráce se společnostmi s výrobním programem v </a:t>
            </a:r>
            <a:r>
              <a:rPr lang="cs-CZ" b="1" dirty="0" smtClean="0"/>
              <a:t>dané oblasti</a:t>
            </a:r>
            <a:r>
              <a:rPr lang="cs-CZ" dirty="0" smtClean="0"/>
              <a:t>. </a:t>
            </a:r>
            <a:r>
              <a:rPr lang="cs-CZ" dirty="0"/>
              <a:t>Jsou to zejména </a:t>
            </a:r>
            <a:r>
              <a:rPr lang="cs-CZ" b="1" dirty="0"/>
              <a:t>projekty MPO</a:t>
            </a:r>
            <a:r>
              <a:rPr lang="cs-CZ" dirty="0"/>
              <a:t>, ale i přímá spolupráce </a:t>
            </a:r>
            <a:r>
              <a:rPr lang="cs-CZ" b="1" dirty="0"/>
              <a:t>na bázi </a:t>
            </a:r>
            <a:r>
              <a:rPr lang="cs-CZ" b="1" dirty="0" smtClean="0"/>
              <a:t>smluvního výzkumu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Vítkovice </a:t>
            </a:r>
            <a:r>
              <a:rPr lang="cs-CZ" dirty="0" err="1" smtClean="0"/>
              <a:t>Heavy</a:t>
            </a:r>
            <a:r>
              <a:rPr lang="cs-CZ" dirty="0" smtClean="0"/>
              <a:t> </a:t>
            </a:r>
            <a:r>
              <a:rPr lang="cs-CZ" dirty="0" err="1" smtClean="0"/>
              <a:t>Machinery</a:t>
            </a:r>
            <a:endParaRPr lang="cs-CZ" dirty="0"/>
          </a:p>
          <a:p>
            <a:pPr lvl="1"/>
            <a:r>
              <a:rPr lang="cs-CZ" dirty="0" smtClean="0"/>
              <a:t>Vítkovice </a:t>
            </a:r>
            <a:r>
              <a:rPr lang="cs-CZ" dirty="0" err="1" smtClean="0"/>
              <a:t>Power</a:t>
            </a:r>
            <a:r>
              <a:rPr lang="cs-CZ" dirty="0" smtClean="0"/>
              <a:t> </a:t>
            </a:r>
            <a:r>
              <a:rPr lang="cs-CZ" dirty="0" err="1" smtClean="0"/>
              <a:t>Engineering</a:t>
            </a:r>
            <a:endParaRPr lang="cs-CZ" dirty="0"/>
          </a:p>
          <a:p>
            <a:pPr lvl="1"/>
            <a:r>
              <a:rPr lang="cs-CZ" dirty="0" smtClean="0"/>
              <a:t>Hutní montáže</a:t>
            </a:r>
            <a:endParaRPr lang="cs-CZ" dirty="0"/>
          </a:p>
          <a:p>
            <a:pPr lvl="1"/>
            <a:r>
              <a:rPr lang="cs-CZ" dirty="0"/>
              <a:t>Národní strojírenský </a:t>
            </a:r>
            <a:r>
              <a:rPr lang="cs-CZ" dirty="0" smtClean="0"/>
              <a:t>klastr</a:t>
            </a:r>
          </a:p>
          <a:p>
            <a:r>
              <a:rPr lang="cs-CZ" b="1" dirty="0"/>
              <a:t>Máme zájem </a:t>
            </a:r>
            <a:r>
              <a:rPr lang="cs-CZ" b="1" dirty="0" smtClean="0"/>
              <a:t>se podílet na další spolupráci v této oblasti</a:t>
            </a:r>
          </a:p>
          <a:p>
            <a:pPr lvl="1"/>
            <a:r>
              <a:rPr lang="cs-CZ" b="1" dirty="0" smtClean="0"/>
              <a:t>vzdělávání</a:t>
            </a:r>
            <a:r>
              <a:rPr lang="cs-CZ" dirty="0" smtClean="0"/>
              <a:t> </a:t>
            </a:r>
            <a:r>
              <a:rPr lang="cs-CZ" dirty="0"/>
              <a:t>odborníků v oblasti </a:t>
            </a:r>
            <a:r>
              <a:rPr lang="cs-CZ" dirty="0" smtClean="0"/>
              <a:t>jaderné energetiky </a:t>
            </a:r>
          </a:p>
          <a:p>
            <a:pPr lvl="1"/>
            <a:r>
              <a:rPr lang="cs-CZ" dirty="0" smtClean="0"/>
              <a:t>rozvoj </a:t>
            </a:r>
            <a:r>
              <a:rPr lang="cs-CZ" dirty="0"/>
              <a:t>a implementaci </a:t>
            </a:r>
            <a:r>
              <a:rPr lang="cs-CZ" b="1" dirty="0" smtClean="0"/>
              <a:t>nových </a:t>
            </a:r>
            <a:r>
              <a:rPr lang="cs-CZ" b="1" dirty="0"/>
              <a:t>poznatků v oblasti materiálového inženýrství </a:t>
            </a:r>
            <a:r>
              <a:rPr lang="cs-CZ" dirty="0"/>
              <a:t>a </a:t>
            </a:r>
            <a:r>
              <a:rPr lang="cs-CZ" dirty="0" smtClean="0"/>
              <a:t>disciplín jaderné energetiky,</a:t>
            </a:r>
          </a:p>
          <a:p>
            <a:pPr lvl="1"/>
            <a:r>
              <a:rPr lang="cs-CZ" b="1" dirty="0" smtClean="0"/>
              <a:t>bezpečnost </a:t>
            </a:r>
            <a:r>
              <a:rPr lang="cs-CZ" b="1" dirty="0"/>
              <a:t>a </a:t>
            </a:r>
            <a:r>
              <a:rPr lang="cs-CZ" b="1" dirty="0" smtClean="0"/>
              <a:t>spolehlivost </a:t>
            </a:r>
            <a:r>
              <a:rPr lang="cs-CZ" dirty="0"/>
              <a:t>komponent </a:t>
            </a:r>
            <a:r>
              <a:rPr lang="cs-CZ" dirty="0" smtClean="0"/>
              <a:t>jaderné energetiky</a:t>
            </a:r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F187D-1E2C-9547-B92A-AD9C15AC107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34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Konstrukce a technologie</a:t>
            </a:r>
            <a:endParaRPr lang="cs-CZ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/>
              <a:t>Z</a:t>
            </a:r>
            <a:r>
              <a:rPr lang="cs-CZ" b="1" dirty="0" smtClean="0"/>
              <a:t>pracování </a:t>
            </a:r>
            <a:r>
              <a:rPr lang="cs-CZ" b="1" dirty="0"/>
              <a:t>výrobních výkresů </a:t>
            </a:r>
            <a:r>
              <a:rPr lang="cs-CZ" dirty="0"/>
              <a:t>včetně provedení kontrolního pevnostního </a:t>
            </a:r>
            <a:r>
              <a:rPr lang="cs-CZ" dirty="0" smtClean="0"/>
              <a:t>výpočtu</a:t>
            </a:r>
          </a:p>
          <a:p>
            <a:pPr lvl="1"/>
            <a:r>
              <a:rPr lang="cs-CZ" dirty="0"/>
              <a:t>předpokládá </a:t>
            </a:r>
            <a:r>
              <a:rPr lang="cs-CZ" dirty="0" smtClean="0"/>
              <a:t>se využití </a:t>
            </a:r>
            <a:r>
              <a:rPr lang="cs-CZ" dirty="0"/>
              <a:t>automatizovaných systémů konstruování s 3D </a:t>
            </a:r>
            <a:r>
              <a:rPr lang="cs-CZ" dirty="0" smtClean="0"/>
              <a:t>modelováním</a:t>
            </a:r>
          </a:p>
          <a:p>
            <a:r>
              <a:rPr lang="cs-CZ" dirty="0" smtClean="0"/>
              <a:t>Strojního </a:t>
            </a:r>
            <a:r>
              <a:rPr lang="cs-CZ" dirty="0"/>
              <a:t>zařízení pro </a:t>
            </a:r>
            <a:r>
              <a:rPr lang="cs-CZ" b="1" dirty="0"/>
              <a:t>mechanické opracování a pro automatizované </a:t>
            </a:r>
            <a:r>
              <a:rPr lang="cs-CZ" b="1" dirty="0" smtClean="0"/>
              <a:t>svařování</a:t>
            </a:r>
          </a:p>
          <a:p>
            <a:r>
              <a:rPr lang="cs-CZ" dirty="0" smtClean="0"/>
              <a:t>Provedení </a:t>
            </a:r>
            <a:r>
              <a:rPr lang="cs-CZ" dirty="0"/>
              <a:t>vývojově-ověřovacích prací spojených se zavedením nových technologií a výrobních zařízení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F187D-1E2C-9547-B92A-AD9C15AC107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75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Numerické výpočty a simulace</a:t>
            </a:r>
            <a:endParaRPr lang="cs-CZ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b="1" dirty="0" smtClean="0"/>
              <a:t>Kontrolní </a:t>
            </a:r>
            <a:r>
              <a:rPr lang="cs-CZ" b="1" dirty="0"/>
              <a:t>pevnostní </a:t>
            </a:r>
            <a:r>
              <a:rPr lang="cs-CZ" b="1" dirty="0" smtClean="0"/>
              <a:t>výpočty</a:t>
            </a:r>
            <a:endParaRPr lang="cs-CZ" b="1" dirty="0"/>
          </a:p>
          <a:p>
            <a:r>
              <a:rPr lang="cs-CZ" dirty="0"/>
              <a:t>T</a:t>
            </a:r>
            <a:r>
              <a:rPr lang="cs-CZ" dirty="0" smtClean="0"/>
              <a:t>epelně hydraulické </a:t>
            </a:r>
            <a:r>
              <a:rPr lang="cs-CZ" b="1" dirty="0"/>
              <a:t>výpočty parogenerátorů, vysokotlakých a nízkotlakých </a:t>
            </a:r>
            <a:r>
              <a:rPr lang="cs-CZ" b="1" dirty="0" smtClean="0"/>
              <a:t>ohříváků</a:t>
            </a:r>
          </a:p>
          <a:p>
            <a:r>
              <a:rPr lang="cs-CZ" dirty="0"/>
              <a:t>P</a:t>
            </a:r>
            <a:r>
              <a:rPr lang="cs-CZ" dirty="0" smtClean="0"/>
              <a:t>evnostní </a:t>
            </a:r>
            <a:r>
              <a:rPr lang="cs-CZ" dirty="0"/>
              <a:t>a </a:t>
            </a:r>
            <a:r>
              <a:rPr lang="cs-CZ" b="1" dirty="0"/>
              <a:t>tepelně </a:t>
            </a:r>
            <a:r>
              <a:rPr lang="cs-CZ" b="1" dirty="0" smtClean="0"/>
              <a:t>hydraulické </a:t>
            </a:r>
            <a:r>
              <a:rPr lang="cs-CZ" b="1" dirty="0"/>
              <a:t>výpočty jednotlivých </a:t>
            </a:r>
            <a:r>
              <a:rPr lang="cs-CZ" b="1" dirty="0" smtClean="0"/>
              <a:t>komponent</a:t>
            </a:r>
            <a:r>
              <a:rPr lang="cs-CZ" dirty="0" smtClean="0"/>
              <a:t> </a:t>
            </a:r>
            <a:r>
              <a:rPr lang="cs-CZ" dirty="0"/>
              <a:t>primárního i sekundárního okruhu při změnách provozních </a:t>
            </a:r>
            <a:r>
              <a:rPr lang="cs-CZ" dirty="0" smtClean="0"/>
              <a:t>parametrů</a:t>
            </a:r>
          </a:p>
          <a:p>
            <a:r>
              <a:rPr lang="cs-CZ" b="1" dirty="0"/>
              <a:t>V</a:t>
            </a:r>
            <a:r>
              <a:rPr lang="cs-CZ" b="1" dirty="0" smtClean="0"/>
              <a:t>ýpočty </a:t>
            </a:r>
            <a:r>
              <a:rPr lang="cs-CZ" b="1" dirty="0"/>
              <a:t>zbytkové </a:t>
            </a:r>
            <a:r>
              <a:rPr lang="cs-CZ" b="1" dirty="0" smtClean="0"/>
              <a:t>životnosti </a:t>
            </a:r>
            <a:r>
              <a:rPr lang="cs-CZ" dirty="0"/>
              <a:t>příslušných komponent primárního a sekundárního </a:t>
            </a:r>
            <a:r>
              <a:rPr lang="cs-CZ" dirty="0" smtClean="0"/>
              <a:t>okruhu</a:t>
            </a:r>
          </a:p>
          <a:p>
            <a:r>
              <a:rPr lang="cs-CZ" b="1" dirty="0"/>
              <a:t>V</a:t>
            </a:r>
            <a:r>
              <a:rPr lang="cs-CZ" b="1" dirty="0" smtClean="0"/>
              <a:t>ýpočty </a:t>
            </a:r>
            <a:r>
              <a:rPr lang="cs-CZ" b="1" dirty="0"/>
              <a:t>do poruchy </a:t>
            </a:r>
            <a:r>
              <a:rPr lang="cs-CZ" dirty="0"/>
              <a:t>pro vady zjištěné při provozních kontrolách nebo pomocí provozní </a:t>
            </a:r>
            <a:r>
              <a:rPr lang="cs-CZ" dirty="0" smtClean="0"/>
              <a:t>diagnostiky</a:t>
            </a:r>
          </a:p>
          <a:p>
            <a:r>
              <a:rPr lang="cs-CZ" b="1" dirty="0"/>
              <a:t>V</a:t>
            </a:r>
            <a:r>
              <a:rPr lang="cs-CZ" b="1" dirty="0" smtClean="0"/>
              <a:t>ýpočty </a:t>
            </a:r>
            <a:r>
              <a:rPr lang="cs-CZ" b="1" dirty="0"/>
              <a:t>čerpání životnosti kritických uzlů </a:t>
            </a:r>
            <a:r>
              <a:rPr lang="cs-CZ" dirty="0"/>
              <a:t>jednotlivých komponent primárního  a sekundárního okruhu.</a:t>
            </a:r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F187D-1E2C-9547-B92A-AD9C15AC107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70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Degradační procesy konstrukčních materiálů</a:t>
            </a:r>
            <a:endParaRPr lang="cs-CZ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 smtClean="0"/>
              <a:t>Zkoumání </a:t>
            </a:r>
            <a:r>
              <a:rPr lang="cs-CZ" b="1" dirty="0"/>
              <a:t>degradačních procesů</a:t>
            </a:r>
            <a:r>
              <a:rPr lang="cs-CZ" dirty="0"/>
              <a:t>, kterým jsou vystaveny při provozu bloku jaderné elektrárny komponenty primárního </a:t>
            </a:r>
            <a:r>
              <a:rPr lang="cs-CZ" dirty="0" smtClean="0"/>
              <a:t>okruhu</a:t>
            </a:r>
          </a:p>
          <a:p>
            <a:r>
              <a:rPr lang="cs-CZ" b="1" dirty="0"/>
              <a:t>Z</a:t>
            </a:r>
            <a:r>
              <a:rPr lang="cs-CZ" b="1" dirty="0" smtClean="0"/>
              <a:t>jišťování </a:t>
            </a:r>
            <a:r>
              <a:rPr lang="cs-CZ" b="1" dirty="0"/>
              <a:t>nestandardních materiálových charakteristik</a:t>
            </a:r>
            <a:r>
              <a:rPr lang="cs-CZ" dirty="0"/>
              <a:t> konstrukčních materiálů, jejichž měření není požadováno technickými specifikacemi pro výrobu těchto materiálů.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F187D-1E2C-9547-B92A-AD9C15AC107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22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/>
              <a:t>Vývoj materiálů a metalurgické procesy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b="1" dirty="0" smtClean="0"/>
              <a:t>Ověřování </a:t>
            </a:r>
            <a:r>
              <a:rPr lang="cs-CZ" b="1" dirty="0"/>
              <a:t>vlastností konstrukčních materiálů</a:t>
            </a:r>
            <a:r>
              <a:rPr lang="cs-CZ" dirty="0"/>
              <a:t>, které by mohly být využity např. u netlakových </a:t>
            </a:r>
            <a:r>
              <a:rPr lang="cs-CZ" dirty="0" smtClean="0"/>
              <a:t>dílů</a:t>
            </a:r>
          </a:p>
          <a:p>
            <a:r>
              <a:rPr lang="cs-CZ" b="1" dirty="0"/>
              <a:t>O</a:t>
            </a:r>
            <a:r>
              <a:rPr lang="cs-CZ" b="1" dirty="0" smtClean="0"/>
              <a:t>věřování </a:t>
            </a:r>
            <a:r>
              <a:rPr lang="cs-CZ" b="1" dirty="0"/>
              <a:t>vlastností svarového kovu a svarového spoje</a:t>
            </a:r>
            <a:r>
              <a:rPr lang="cs-CZ" dirty="0"/>
              <a:t> nebo návaru u přídavných materiálů pro svařování a navařování, které by mohly být použity jako náhrada za původní přídavné </a:t>
            </a:r>
            <a:r>
              <a:rPr lang="cs-CZ" dirty="0" smtClean="0"/>
              <a:t>materiály</a:t>
            </a:r>
            <a:endParaRPr lang="cs-CZ" dirty="0"/>
          </a:p>
          <a:p>
            <a:r>
              <a:rPr lang="cs-CZ" b="1" dirty="0" smtClean="0"/>
              <a:t>Vývoj </a:t>
            </a:r>
            <a:r>
              <a:rPr lang="cs-CZ" b="1" dirty="0"/>
              <a:t>technologického procesu výroby dutých ingotů </a:t>
            </a:r>
            <a:r>
              <a:rPr lang="cs-CZ" dirty="0"/>
              <a:t>včetně výpočtové simulace licího </a:t>
            </a:r>
            <a:r>
              <a:rPr lang="cs-CZ" dirty="0" smtClean="0"/>
              <a:t>procesu</a:t>
            </a:r>
          </a:p>
          <a:p>
            <a:r>
              <a:rPr lang="cs-CZ" b="1" dirty="0"/>
              <a:t>V</a:t>
            </a:r>
            <a:r>
              <a:rPr lang="cs-CZ" b="1" dirty="0" smtClean="0"/>
              <a:t>ývoj </a:t>
            </a:r>
            <a:r>
              <a:rPr lang="cs-CZ" b="1" dirty="0"/>
              <a:t>technologie </a:t>
            </a:r>
            <a:r>
              <a:rPr lang="cs-CZ" b="1" dirty="0" err="1"/>
              <a:t>vyhrdlování</a:t>
            </a:r>
            <a:r>
              <a:rPr lang="cs-CZ" b="1" dirty="0"/>
              <a:t> nátrubků </a:t>
            </a:r>
            <a:r>
              <a:rPr lang="cs-CZ" dirty="0"/>
              <a:t>při kování kroužků tlakových nádob a zápustkovém </a:t>
            </a:r>
            <a:r>
              <a:rPr lang="cs-CZ" dirty="0" smtClean="0"/>
              <a:t>kování včetně </a:t>
            </a:r>
            <a:r>
              <a:rPr lang="cs-CZ" dirty="0"/>
              <a:t>výpočtové simulace </a:t>
            </a:r>
            <a:r>
              <a:rPr lang="cs-CZ" dirty="0" smtClean="0"/>
              <a:t>celého procesu.</a:t>
            </a:r>
            <a:endParaRPr lang="cs-CZ" dirty="0"/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F187D-1E2C-9547-B92A-AD9C15AC107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90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Licencování, atestace a certifikace</a:t>
            </a:r>
            <a:endParaRPr lang="cs-CZ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Školení </a:t>
            </a:r>
            <a:r>
              <a:rPr lang="cs-CZ" dirty="0"/>
              <a:t>personálu, </a:t>
            </a:r>
            <a:r>
              <a:rPr lang="cs-CZ" b="1" dirty="0"/>
              <a:t>zpracování potřebné dokument</a:t>
            </a:r>
            <a:r>
              <a:rPr lang="cs-CZ" dirty="0"/>
              <a:t>ace, stanovení a </a:t>
            </a:r>
            <a:r>
              <a:rPr lang="cs-CZ" b="1" dirty="0"/>
              <a:t>ověření algoritmů pro licencování výrobce</a:t>
            </a:r>
            <a:r>
              <a:rPr lang="cs-CZ" dirty="0"/>
              <a:t> zařízení jaderných elektráren, </a:t>
            </a:r>
            <a:r>
              <a:rPr lang="cs-CZ" b="1" dirty="0"/>
              <a:t>atestace technologií výroby  a atestace personálu </a:t>
            </a:r>
            <a:r>
              <a:rPr lang="cs-CZ" dirty="0"/>
              <a:t>výrobce podle </a:t>
            </a:r>
            <a:r>
              <a:rPr lang="cs-CZ" dirty="0" smtClean="0"/>
              <a:t>definovaných požadavků</a:t>
            </a:r>
            <a:endParaRPr lang="cs-CZ" dirty="0"/>
          </a:p>
          <a:p>
            <a:r>
              <a:rPr lang="cs-CZ" dirty="0" smtClean="0"/>
              <a:t>Školení </a:t>
            </a:r>
            <a:r>
              <a:rPr lang="cs-CZ" dirty="0"/>
              <a:t>personálu a </a:t>
            </a:r>
            <a:r>
              <a:rPr lang="cs-CZ" b="1" dirty="0"/>
              <a:t>zpracování potřebné dokumentace pro proces certifikace </a:t>
            </a:r>
            <a:r>
              <a:rPr lang="cs-CZ" dirty="0"/>
              <a:t>výrobce materiálu a polotovarů </a:t>
            </a:r>
            <a:r>
              <a:rPr lang="cs-CZ" dirty="0" smtClean="0"/>
              <a:t>a </a:t>
            </a:r>
            <a:r>
              <a:rPr lang="cs-CZ" dirty="0"/>
              <a:t>výrobce komponent </a:t>
            </a:r>
            <a:r>
              <a:rPr lang="cs-CZ" dirty="0" smtClean="0"/>
              <a:t>jaderných </a:t>
            </a:r>
            <a:r>
              <a:rPr lang="cs-CZ" dirty="0"/>
              <a:t>elektráren podle </a:t>
            </a:r>
            <a:r>
              <a:rPr lang="cs-CZ" dirty="0" smtClean="0"/>
              <a:t>požadavků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F187D-1E2C-9547-B92A-AD9C15AC107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02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4925" y="274638"/>
            <a:ext cx="7381875" cy="1498518"/>
          </a:xfrm>
        </p:spPr>
        <p:txBody>
          <a:bodyPr/>
          <a:lstStyle/>
          <a:p>
            <a:r>
              <a:rPr lang="cs-CZ" sz="3600" dirty="0"/>
              <a:t>Spolehlivost a bezpečnost provozu zařízení jaderných elektráren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925" y="1964848"/>
            <a:ext cx="7381875" cy="4161315"/>
          </a:xfrm>
        </p:spPr>
        <p:txBody>
          <a:bodyPr>
            <a:normAutofit/>
          </a:bodyPr>
          <a:lstStyle/>
          <a:p>
            <a:r>
              <a:rPr lang="cs-CZ" dirty="0" smtClean="0"/>
              <a:t>Vyhodnocení </a:t>
            </a:r>
            <a:r>
              <a:rPr lang="cs-CZ" dirty="0"/>
              <a:t>kritických konstrukčních uzlů komponent primárního a sekundárního </a:t>
            </a:r>
            <a:r>
              <a:rPr lang="cs-CZ" dirty="0" smtClean="0"/>
              <a:t>okruhu</a:t>
            </a:r>
            <a:endParaRPr lang="cs-CZ" dirty="0"/>
          </a:p>
          <a:p>
            <a:r>
              <a:rPr lang="cs-CZ" b="1" dirty="0" smtClean="0"/>
              <a:t>Naše univerzita disponuje znalostmi, které pomohou zajistit spolehlivost  klíčových komponent jaderné elektrárny.</a:t>
            </a: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F187D-1E2C-9547-B92A-AD9C15AC107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66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CDDA8E-E7E9-6F46-B662-C4DF90F39C5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53916" y="2505670"/>
            <a:ext cx="7636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5400" b="1" spc="50" dirty="0" smtClean="0">
                <a:ln w="11430"/>
                <a:solidFill>
                  <a:srgbClr val="22604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Děkuji za pozornost ...</a:t>
            </a:r>
            <a:endParaRPr lang="cs-CZ" sz="5400" b="1" spc="50" dirty="0">
              <a:ln w="11430"/>
              <a:solidFill>
                <a:srgbClr val="22604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3461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VS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35AD972C69D9E49A95699C344EDE042" ma:contentTypeVersion="2" ma:contentTypeDescription="Vytvořit nový dokument" ma:contentTypeScope="" ma:versionID="efbfcf8294be6d783bc7384a6bf77e3f">
  <xsd:schema xmlns:xsd="http://www.w3.org/2001/XMLSchema" xmlns:p="http://schemas.microsoft.com/office/2006/metadata/properties" xmlns:ns2="c2086580-5302-4cce-8178-6e16e13ae61a" targetNamespace="http://schemas.microsoft.com/office/2006/metadata/properties" ma:root="true" ma:fieldsID="a1e24485810da473c8b2c8d4bcbb9282" ns2:_="">
    <xsd:import namespace="c2086580-5302-4cce-8178-6e16e13ae61a"/>
    <xsd:element name="properties">
      <xsd:complexType>
        <xsd:sequence>
          <xsd:element name="documentManagement">
            <xsd:complexType>
              <xsd:all>
                <xsd:element ref="ns2:Popis_x0020_prezentace" minOccurs="0"/>
                <xsd:element ref="ns2:Prezentoval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c2086580-5302-4cce-8178-6e16e13ae61a" elementFormDefault="qualified">
    <xsd:import namespace="http://schemas.microsoft.com/office/2006/documentManagement/types"/>
    <xsd:element name="Popis_x0020_prezentace" ma:index="8" nillable="true" ma:displayName="Popis prezentace" ma:internalName="Popis_x0020_prezentace">
      <xsd:simpleType>
        <xsd:restriction base="dms:Note"/>
      </xsd:simpleType>
    </xsd:element>
    <xsd:element name="Prezentoval" ma:index="9" ma:displayName="Prezentoval" ma:description="Kdo prezentaci přednesl" ma:internalName="Prezentoval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 ma:readOnly="true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opis_x0020_prezentace xmlns="c2086580-5302-4cce-8178-6e16e13ae61a" xsi:nil="true"/>
    <Prezentoval xmlns="c2086580-5302-4cce-8178-6e16e13ae61a">prof.Ing. Ivo Vondrák, CSc. </Prezentoval>
  </documentManagement>
</p:properties>
</file>

<file path=customXml/itemProps1.xml><?xml version="1.0" encoding="utf-8"?>
<ds:datastoreItem xmlns:ds="http://schemas.openxmlformats.org/officeDocument/2006/customXml" ds:itemID="{ADB17653-C7EA-4564-A2A5-C85891159FDD}"/>
</file>

<file path=customXml/itemProps2.xml><?xml version="1.0" encoding="utf-8"?>
<ds:datastoreItem xmlns:ds="http://schemas.openxmlformats.org/officeDocument/2006/customXml" ds:itemID="{C65ECA91-96EF-4F25-BA16-2ED669DA6573}"/>
</file>

<file path=customXml/itemProps3.xml><?xml version="1.0" encoding="utf-8"?>
<ds:datastoreItem xmlns:ds="http://schemas.openxmlformats.org/officeDocument/2006/customXml" ds:itemID="{3E8649FF-1E66-4231-9487-5F57224C507C}"/>
</file>

<file path=docProps/app.xml><?xml version="1.0" encoding="utf-8"?>
<Properties xmlns="http://schemas.openxmlformats.org/officeDocument/2006/extended-properties" xmlns:vt="http://schemas.openxmlformats.org/officeDocument/2006/docPropsVTypes">
  <Template>VSB.potx</Template>
  <TotalTime>4926</TotalTime>
  <Words>472</Words>
  <Application>Microsoft Macintosh PowerPoint</Application>
  <PresentationFormat>On-screen Show (4:3)</PresentationFormat>
  <Paragraphs>59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VSB</vt:lpstr>
      <vt:lpstr>VŠB – Technická univerzita a možnosti spolupráce v oblasti jaderné energetiky</vt:lpstr>
      <vt:lpstr>Hlavní směry výzkumu</vt:lpstr>
      <vt:lpstr>Předpoklady spolupráce v oblasti jaderné energetiky</vt:lpstr>
      <vt:lpstr>Konstrukce a technologie</vt:lpstr>
      <vt:lpstr>Numerické výpočty a simulace</vt:lpstr>
      <vt:lpstr>Degradační procesy konstrukčních materiálů</vt:lpstr>
      <vt:lpstr>Vývoj materiálů a metalurgické procesy</vt:lpstr>
      <vt:lpstr>Licencování, atestace a certifikace</vt:lpstr>
      <vt:lpstr>Spolehlivost a bezpečnost provozu zařízení jaderných elektráren</vt:lpstr>
      <vt:lpstr>PowerPoint Presentation</vt:lpstr>
    </vt:vector>
  </TitlesOfParts>
  <Company>Fakulta elektrotechniky a informatiky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Univerzity praxi | Praxe univerzitám</dc:title>
  <dc:creator>Ing. Ivo Vondrák CSc.</dc:creator>
  <cp:lastModifiedBy>Ivo Vondrák</cp:lastModifiedBy>
  <cp:revision>180</cp:revision>
  <dcterms:created xsi:type="dcterms:W3CDTF">2010-07-20T05:44:03Z</dcterms:created>
  <dcterms:modified xsi:type="dcterms:W3CDTF">2011-04-19T07:39:16Z</dcterms:modified>
  <cp:contentType>Dokument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0x010100935AD972C69D9E49A95699C344EDE042</vt:lpwstr>
  </property>
</Properties>
</file>